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1" r:id="rId4"/>
    <p:sldId id="257" r:id="rId5"/>
    <p:sldId id="262" r:id="rId6"/>
    <p:sldId id="270" r:id="rId7"/>
    <p:sldId id="258" r:id="rId8"/>
    <p:sldId id="271" r:id="rId9"/>
    <p:sldId id="269" r:id="rId10"/>
    <p:sldId id="259" r:id="rId11"/>
    <p:sldId id="260" r:id="rId12"/>
    <p:sldId id="263" r:id="rId13"/>
    <p:sldId id="264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2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C1D76-CAC0-47CD-B2DF-82EF1E135EA9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7F284-A744-49E6-936D-69C8CEDA8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4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E0FD-75C0-A0D6-A221-BB2CEC0B2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D86BC-0CDC-3247-0C09-37E26B2B2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30419-6A32-C86E-1088-55A393CE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237D-4BE2-4A31-B3DC-B05D9082AEBF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2AC64-D844-7C53-431A-A96134B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935A7-44BF-D1FB-1D45-0ADE97AF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9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9633-54E0-8C7B-D9CD-DD28FA7F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D5CA4-4DE8-2569-9A17-8F44AED29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37FFF-6887-B50E-BBE0-908D3BA9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A2AD7-9B4D-4B3B-9246-89A623057130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8CDC4-1469-ACA3-4185-8E8C2A2A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83405-0C6A-9C75-4B27-C606427D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65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B430C-B001-FF16-B119-7D4CD052E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D58C2-2E31-543A-F503-E3CBCEAC4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8B78F-44FE-9207-14FE-B386216B8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1839-BCBB-47A4-8056-DD44540BDEB3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8B211-5B3D-8FC5-F3DA-C22BB049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BEE92-B443-4023-B42C-4D2E208F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6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8D67-2622-E113-9796-1522FCBD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0516-7074-BBFE-DC7A-8437CE76D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1B40-BCFF-8963-316E-CE055199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D4D4-97E0-4CDC-AB81-FC12827B20D3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B8372-BD74-AD03-0187-1B98F2DD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564AF-7591-6B4B-3EF0-B3C1EA39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59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BBF4-724A-B19C-6004-4925641A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744F5-38F1-758A-17FD-0BD2CE06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0FDB5-A7C0-6D94-7EDC-4CB95CE06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E8113-9FC7-40A7-8929-4FE232225940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C70BE-3DBE-C47F-EA40-8C30D5E81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12772-F7B9-CF4F-0CB9-3DD85A4E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2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1C06-5C5F-1350-7E3C-6A4BEDEA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BBA6-8CBF-84CF-8927-0BB777BF4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A31B0-DEFA-D528-B1E6-2EBBC35BA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71CC3-0385-1162-1BEE-717EB819B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950D6-4911-4E9C-A9EA-AACFF738FA83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5D114-5DA9-2700-152A-13AC8F4C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45354-CAD8-B65A-9707-004FD6FB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3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4B477-98FB-88BC-850A-D09252C9B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7E39B-EC5F-7238-F56E-B85CA1E7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9A24E8-2711-7096-3705-810CB30B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359FA-DA1B-DA89-C862-915C385BB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D3FBD-10A4-A6B4-DDB9-01DB223F5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28E6CE-25AA-0475-016F-401EA679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9FEB-AD3E-4B5E-9811-7B54A9C9D2A9}" type="datetime1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5D4E3-1C9D-5A7A-3A79-571E6C21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53F078-4393-5C51-1372-CF31B4E6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1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04AA-D425-884A-431E-4178C4A3B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703C-DE0B-3056-CE7C-379D3C0D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8BE3-3BAC-4449-A416-63ACCCD0399F}" type="datetime1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2F838-2F4C-2513-3D04-8067FC62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C67A6-F24D-4A98-0389-DFBD5857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7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4DF69-A18F-F212-CC07-19E6D98D2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B4B91-3936-42A1-99CF-93940D5812D2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E3BFC-31EC-0A09-5868-BA08B92E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8446D-B647-1EEB-A0AD-F7194C5B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9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A60F-DE60-3DF9-0A07-BE1F3CC43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71A16-62BB-04F4-C793-0F63C1DD0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4C7D7-0ECC-9D7B-6546-430435965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7E3DA-FD3A-0316-B8F5-8EF2F1148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27BA-7223-4E54-86B9-D5AD3220961D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F9B7B-8A2B-836C-BE18-CE89E1127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20007-59C7-E188-DDEC-FEA1B860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9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55FE-939C-3730-39C5-3107BC6F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33347-C0C9-09B1-F696-36A3AF32B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36840-743D-0575-6DC7-B4E28C651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D1661-1191-12CF-BC52-5A7C312D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642E3-3967-4E37-9ECD-536E249D0072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AF0F1-4C73-AD1E-8829-9768D21C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BBA23-419F-D958-7C70-362D22E8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1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CF044-C557-A3E7-D36F-027809DF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3B26-F3ED-7219-A9FA-390AF73A8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694FF-179E-0E55-88F7-1F0E973A7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40AD12-B364-4188-8645-4974453C4110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16633-C781-74BD-BCCC-70937A33D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26760-E5DA-15C5-A61B-0EA36B4BB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9C27AF-74DA-4246-B6A0-5F8444EEC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5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1BB1-54CB-E11F-4E5E-C5D63FA4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ME388F Final Presentation:</a:t>
            </a:r>
            <a:br>
              <a:rPr lang="en-US" dirty="0"/>
            </a:br>
            <a:r>
              <a:rPr lang="en-US" dirty="0"/>
              <a:t>MOC Order of Convergence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99678-C1EE-CD52-C11A-9729E21D3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Braden Pecora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58C51-36F1-A5C5-2C7C-7C70FB25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3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D9EF-599E-0C19-F37C-68A29452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Problem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858CE8-D21A-B534-775F-02A0A8C658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068697"/>
            <a:ext cx="5181600" cy="3865193"/>
          </a:xfrm>
        </p:spPr>
      </p:pic>
      <p:pic>
        <p:nvPicPr>
          <p:cNvPr id="10" name="Content Placeholder 9" descr="A chart of a gradient&#10;&#10;AI-generated content may be incorrect.">
            <a:extLst>
              <a:ext uri="{FF2B5EF4-FFF2-40B4-BE49-F238E27FC236}">
                <a16:creationId xmlns:a16="http://schemas.microsoft.com/office/drawing/2014/main" id="{BF1D10E7-BD4B-4738-53B5-16FAAD08B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47" y="2004850"/>
            <a:ext cx="4882906" cy="399288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797451-8A3A-26A0-2C74-A0BF57F1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3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DB2F-32D1-CBF2-FAB1-CA601D48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code exhibits and order of convergence of approximately two with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C742-4597-44FB-D200-6F715DB685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Started with 160,000 cells</a:t>
            </a:r>
          </a:p>
          <a:p>
            <a:r>
              <a:rPr lang="en-US" dirty="0"/>
              <a:t>8 Azimuthal and 4 Polar Angles</a:t>
            </a:r>
          </a:p>
          <a:p>
            <a:r>
              <a:rPr lang="en-US" dirty="0"/>
              <a:t>Base solution took ~25 minutes to solve</a:t>
            </a:r>
          </a:p>
          <a:p>
            <a:r>
              <a:rPr lang="en-US" dirty="0"/>
              <a:t>Potential sources of error</a:t>
            </a:r>
          </a:p>
          <a:p>
            <a:pPr lvl="1"/>
            <a:r>
              <a:rPr lang="en-US" dirty="0"/>
              <a:t>Issues with interpolation?</a:t>
            </a:r>
          </a:p>
          <a:p>
            <a:pPr lvl="1"/>
            <a:r>
              <a:rPr lang="en-US" dirty="0"/>
              <a:t>Dynamic ray widths?</a:t>
            </a:r>
          </a:p>
          <a:p>
            <a:pPr lvl="1"/>
            <a:r>
              <a:rPr lang="en-US" dirty="0"/>
              <a:t>Ray effects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962F5B-5B6D-E3A5-3E86-87142B28DA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065209"/>
            <a:ext cx="5181600" cy="387217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C3885-4E8A-D985-2796-9C1142B8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8B9B-AE75-7D04-4C31-688D26424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 used a coarser mesh with many angles as the ground truth for angular convergence</a:t>
            </a:r>
          </a:p>
        </p:txBody>
      </p:sp>
      <p:pic>
        <p:nvPicPr>
          <p:cNvPr id="5" name="Content Placeholder 4" descr="A chart of a color spectrum&#10;&#10;AI-generated content may be incorrect.">
            <a:extLst>
              <a:ext uri="{FF2B5EF4-FFF2-40B4-BE49-F238E27FC236}">
                <a16:creationId xmlns:a16="http://schemas.microsoft.com/office/drawing/2014/main" id="{06C10E70-8C8A-C782-EB9F-BC6CD7949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894" y="2174183"/>
            <a:ext cx="4882906" cy="39928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8721D-A3CD-F99B-19ED-D12728A82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EF0BEE-CF78-A62F-0112-0858B928B84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64,000 cells</a:t>
            </a:r>
          </a:p>
          <a:p>
            <a:r>
              <a:rPr lang="en-US" dirty="0"/>
              <a:t>64 azimuthal and 64 polar angles</a:t>
            </a:r>
          </a:p>
          <a:p>
            <a:r>
              <a:rPr lang="en-US" dirty="0"/>
              <a:t>Base solution took ~30 minutes to solve</a:t>
            </a:r>
          </a:p>
          <a:p>
            <a:r>
              <a:rPr lang="en-US" dirty="0"/>
              <a:t>No noticeable ray effects in truth</a:t>
            </a:r>
          </a:p>
          <a:p>
            <a:r>
              <a:rPr lang="en-US" dirty="0"/>
              <a:t>Varied number of azimuthal and polar angles independently</a:t>
            </a:r>
          </a:p>
        </p:txBody>
      </p:sp>
    </p:spTree>
    <p:extLst>
      <p:ext uri="{BB962C8B-B14F-4D97-AF65-F5344CB8AC3E}">
        <p14:creationId xmlns:p14="http://schemas.microsoft.com/office/powerpoint/2010/main" val="3720642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CC93-8FCF-97B2-E414-36B0BEA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convergence with each angle is approximately one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AEF6BC-555C-E137-8182-69D2C9D0A0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065209"/>
            <a:ext cx="5181600" cy="387217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4A671B-D0AF-A0D5-26BD-23C54173A6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65209"/>
            <a:ext cx="5181600" cy="387217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9C0D58-42E8-0422-8250-DF1B6A57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5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E839-5767-AD0B-E64D-5BF1BF41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tried many things to speed up my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198E2-393E-EA4E-256C-D261E823A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Pre-generate rays (Infinite speed up)</a:t>
            </a:r>
          </a:p>
          <a:p>
            <a:r>
              <a:rPr lang="en-US" dirty="0"/>
              <a:t>Threading on ray generation (major slow down to 4x speed up depending on the task)</a:t>
            </a:r>
          </a:p>
          <a:p>
            <a:r>
              <a:rPr lang="en-US" dirty="0"/>
              <a:t>Batch processing rays (3-4x speed up on ray generation)</a:t>
            </a:r>
          </a:p>
          <a:p>
            <a:r>
              <a:rPr lang="en-US" dirty="0"/>
              <a:t>Compiling the streaming calculation (10x speed boost on iteration)</a:t>
            </a:r>
          </a:p>
          <a:p>
            <a:r>
              <a:rPr lang="en-US" dirty="0"/>
              <a:t>Threading ray solves (no speed up)</a:t>
            </a:r>
          </a:p>
          <a:p>
            <a:r>
              <a:rPr lang="en-US" dirty="0"/>
              <a:t>Ask Copilot to speed up my code</a:t>
            </a:r>
          </a:p>
          <a:p>
            <a:pPr lvl="1"/>
            <a:r>
              <a:rPr lang="en-US" dirty="0"/>
              <a:t>Vectorization – no noticeable speed up</a:t>
            </a:r>
          </a:p>
          <a:p>
            <a:pPr lvl="1"/>
            <a:r>
              <a:rPr lang="en-US" dirty="0"/>
              <a:t>Avoiding repeating calculations (~2x speed boost)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2B6E-83F4-E2B3-04C7-B9C4C028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A43C4-F004-B890-4448-3918DEF3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7F1BD-602C-7D50-BCE1-E9C772425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Shapely did not return intersecting cells in the right order so I had to calculate the order</a:t>
            </a:r>
          </a:p>
          <a:p>
            <a:r>
              <a:rPr lang="en-US" dirty="0"/>
              <a:t>Shapely has a lot of overhead (complicated geometry), but I think batching intersection calculations ended up saving me computational time</a:t>
            </a:r>
          </a:p>
          <a:p>
            <a:r>
              <a:rPr lang="en-US" dirty="0"/>
              <a:t>Initial fluxes were annoying (no reflecting boundary conditions)</a:t>
            </a:r>
          </a:p>
          <a:p>
            <a:r>
              <a:rPr lang="en-US" u="sng" dirty="0"/>
              <a:t>Typos in the streaming calculation</a:t>
            </a:r>
          </a:p>
          <a:p>
            <a:r>
              <a:rPr lang="en-US" dirty="0"/>
              <a:t>Deep copies of objects for some libraries for threading</a:t>
            </a:r>
          </a:p>
          <a:p>
            <a:r>
              <a:rPr lang="en-US" dirty="0"/>
              <a:t>Running out of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C2BB-BB6C-94F6-AAFC-D9A02D85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2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838F-F296-C074-ECA8-43D9D834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to Code Solution Verification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8C40C-EC9B-6126-8524-C1798D12C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A1059-1A09-BB64-51F8-E7E22DC6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0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E468-D969-58E1-F145-31ED0FF65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1D: Air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DBA7C3-8815-0A1B-F489-5449F24108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3600" y="2001044"/>
            <a:ext cx="2590800" cy="40005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AE17CF-2DE6-B6E5-9E9D-3DA2B72FB4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29619"/>
            <a:ext cx="5181600" cy="394335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FFB325-AE39-9BB6-D80D-F3BA522B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0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028301-B232-8037-E534-EC505565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1D: Scatterer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8F3469-C45D-88D3-F908-BDAB90CCCC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6462" y="2091531"/>
            <a:ext cx="2505075" cy="381952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3A894C0-D347-4740-2843-29C80834D9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9825" y="2115344"/>
            <a:ext cx="5086350" cy="3771900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92013ED-0B3B-6210-E2A3-C6D7D1A4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4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2348-D158-5F84-C5A2-A12B55EC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Isotropic Source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6413E9-0D09-7C27-AF3A-B7934D9CC4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0750" y="2001044"/>
            <a:ext cx="2476500" cy="40005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D029A5-A3EB-920E-1404-122DDD772E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4112" y="2029619"/>
            <a:ext cx="5057775" cy="3943350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73887D-850D-419A-E1CB-FB7FE1E11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97979-6689-3B78-DFBF-D23EE7A34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DB7E-347F-3D84-B4CB-CBF8CBB0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Isotropic Source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879087-936A-D7CE-C94E-F975940E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F97E5-329E-D111-0CE8-039479A3E2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88109D-CBE0-7EE7-308C-FDF686DAB9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34C0D8-8C28-4A80-FA62-8AC108980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52" y="1864618"/>
            <a:ext cx="7257535" cy="427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2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05C9-1202-E1E3-3316-8B03C43C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Varied Material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23928-8986-BBB5-2C86-EBBEC01091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64" y="2029619"/>
            <a:ext cx="2762250" cy="394335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1634DC-3C59-804A-214C-714AED19EA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2029619"/>
            <a:ext cx="5181600" cy="3943350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45D983E-ECCB-177C-3567-56C631906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9014" y="2029619"/>
            <a:ext cx="2486025" cy="394335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388AC29-CC7A-89B0-AB3B-873BB2BD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7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9CB1-88EF-9BB5-2E0F-35B59714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2D MOC code agrees somewhat well with my 1D Sn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C6FA-9A6F-FCCF-C4F5-E062FF082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Shapes are mostly correct</a:t>
            </a:r>
          </a:p>
          <a:p>
            <a:r>
              <a:rPr lang="en-US" dirty="0"/>
              <a:t>Flux at left and right boundaries was pretty accurate</a:t>
            </a:r>
          </a:p>
          <a:p>
            <a:r>
              <a:rPr lang="en-US" dirty="0"/>
              <a:t>Expected symmetry</a:t>
            </a:r>
          </a:p>
          <a:p>
            <a:r>
              <a:rPr lang="en-US" dirty="0"/>
              <a:t>Potential room for improvement:</a:t>
            </a:r>
          </a:p>
          <a:p>
            <a:pPr lvl="1"/>
            <a:r>
              <a:rPr lang="en-US" dirty="0"/>
              <a:t>Reflecting boundary conditions</a:t>
            </a:r>
          </a:p>
          <a:p>
            <a:pPr lvl="1"/>
            <a:r>
              <a:rPr lang="en-US" dirty="0"/>
              <a:t>Increase size of Y domain</a:t>
            </a:r>
          </a:p>
          <a:p>
            <a:pPr lvl="1"/>
            <a:r>
              <a:rPr lang="en-US" dirty="0"/>
              <a:t>Problems calculating streaming?</a:t>
            </a:r>
          </a:p>
          <a:p>
            <a:pPr lvl="1"/>
            <a:r>
              <a:rPr lang="en-US" dirty="0"/>
              <a:t>Rays that hit corners of cells?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A1B5B-E12E-EA70-7FD0-6DC1F7A9A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6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6325-A71C-26E6-FF60-0544D149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Convergence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78CD5-C8DB-1198-07F3-977AF8DC3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2B0E1-FDCB-3FC0-305A-184E3B54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27AF-74DA-4246-B6A0-5F8444EEC3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3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354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ME388F Final Presentation: MOC Order of Convergence</vt:lpstr>
      <vt:lpstr>Code to Code Solution Verification</vt:lpstr>
      <vt:lpstr>1D: Air</vt:lpstr>
      <vt:lpstr>1D: Scatterer</vt:lpstr>
      <vt:lpstr>1D Isotropic Source</vt:lpstr>
      <vt:lpstr>1D Isotropic Source</vt:lpstr>
      <vt:lpstr>1D Varied Material</vt:lpstr>
      <vt:lpstr>My 2D MOC code agrees somewhat well with my 1D Sn code</vt:lpstr>
      <vt:lpstr>Order of Convergence</vt:lpstr>
      <vt:lpstr>Initial Problem</vt:lpstr>
      <vt:lpstr>My code exhibits and order of convergence of approximately two with space</vt:lpstr>
      <vt:lpstr>I used a coarser mesh with many angles as the ground truth for angular convergence</vt:lpstr>
      <vt:lpstr>The order of convergence with each angle is approximately one</vt:lpstr>
      <vt:lpstr>I tried many things to speed up my code</vt:lpstr>
      <vt:lpstr>Issues encountered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Braden Pecora</dc:creator>
  <cp:lastModifiedBy>Braden Pecora</cp:lastModifiedBy>
  <cp:revision>2</cp:revision>
  <dcterms:created xsi:type="dcterms:W3CDTF">2025-05-05T05:35:52Z</dcterms:created>
  <dcterms:modified xsi:type="dcterms:W3CDTF">2025-05-05T06:11:30Z</dcterms:modified>
</cp:coreProperties>
</file>